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0"/>
  </p:notesMasterIdLst>
  <p:handoutMasterIdLst>
    <p:handoutMasterId r:id="rId61"/>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59" r:id="rId48"/>
    <p:sldId id="361" r:id="rId49"/>
    <p:sldId id="363" r:id="rId50"/>
    <p:sldId id="366" r:id="rId51"/>
    <p:sldId id="367" r:id="rId52"/>
    <p:sldId id="356" r:id="rId53"/>
    <p:sldId id="360" r:id="rId54"/>
    <p:sldId id="354" r:id="rId55"/>
    <p:sldId id="362" r:id="rId56"/>
    <p:sldId id="352" r:id="rId57"/>
    <p:sldId id="297" r:id="rId58"/>
    <p:sldId id="295" r:id="rId59"/>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55254" autoAdjust="0"/>
  </p:normalViewPr>
  <p:slideViewPr>
    <p:cSldViewPr snapToGrid="0">
      <p:cViewPr varScale="1">
        <p:scale>
          <a:sx n="56" d="100"/>
          <a:sy n="56" d="100"/>
        </p:scale>
        <p:origin x="-2106" y="-84"/>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7/6/2012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Different types of tests should be isolated from other types to allow easily running a group of tests.</a:t>
            </a:r>
          </a:p>
          <a:p>
            <a:endParaRPr lang="en-US" sz="1200" dirty="0" smtClean="0"/>
          </a:p>
          <a:p>
            <a:r>
              <a:rPr lang="en-US" sz="1200" dirty="0" smtClean="0"/>
              <a:t>Tests should be placed in projects named the same as the project they </a:t>
            </a:r>
          </a:p>
          <a:p>
            <a:r>
              <a:rPr lang="en-US" sz="1200" dirty="0" smtClean="0"/>
              <a:t>are testing with a prefix of the type of tests it contains.</a:t>
            </a:r>
          </a:p>
          <a:p>
            <a:endParaRPr lang="en-US" sz="1200" dirty="0" smtClean="0"/>
          </a:p>
          <a:p>
            <a:r>
              <a:rPr lang="en-US" sz="1200" dirty="0" smtClean="0"/>
              <a:t>Tests should be isolated from actual application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a:t>
            </a:r>
            <a:r>
              <a:rPr lang="en-US" dirty="0" smtClean="0"/>
              <a:t>of a class that satisfies the implementation of the </a:t>
            </a:r>
            <a:r>
              <a:rPr lang="en-US" dirty="0" smtClean="0"/>
              <a:t>class  (Implements the Interface)</a:t>
            </a:r>
          </a:p>
          <a:p>
            <a:pPr marL="285750" lvl="0" indent="-285750" algn="l">
              <a:buFont typeface="Arial" pitchFamily="34" charset="0"/>
              <a:buChar char="•"/>
            </a:pPr>
            <a:r>
              <a:rPr lang="en-US" dirty="0" smtClean="0"/>
              <a:t>Does nothing but return hard </a:t>
            </a:r>
            <a:r>
              <a:rPr lang="en-US" dirty="0" smtClean="0"/>
              <a:t>coded </a:t>
            </a:r>
            <a:r>
              <a:rPr lang="en-US" dirty="0" smtClean="0"/>
              <a:t>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r>
              <a:rPr lang="en-US" dirty="0" smtClean="0"/>
              <a:t>!</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a:t>
            </a:r>
            <a:r>
              <a:rPr lang="en-US" sz="1400" dirty="0" smtClean="0"/>
              <a:t>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a:t>
            </a:r>
            <a:r>
              <a:rPr lang="en-US" sz="1400" dirty="0" smtClean="0"/>
              <a:t>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t>
            </a:r>
            <a:r>
              <a:rPr lang="en-US" sz="1400" dirty="0" smtClean="0"/>
              <a:t>against (state is validated</a:t>
            </a:r>
            <a:r>
              <a:rPr lang="en-US" sz="1400" dirty="0" smtClean="0"/>
              <a:t>)</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a:t>
            </a:r>
          </a:p>
          <a:p>
            <a:endParaRPr lang="en-US" sz="1400" baseline="0" dirty="0" smtClean="0"/>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endParaRPr lang="en-US" sz="1400"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a:t>
            </a:r>
          </a:p>
          <a:p>
            <a:pPr marL="1200150" lvl="2" indent="-285750" algn="l">
              <a:buFontTx/>
              <a:buChar char="-"/>
            </a:pPr>
            <a:r>
              <a:rPr lang="en-US" sz="1400" baseline="0" dirty="0" err="1" smtClean="0"/>
              <a:t>PersonController</a:t>
            </a:r>
            <a:endParaRPr lang="en-US" sz="1400" baseline="0" dirty="0" smtClean="0"/>
          </a:p>
          <a:p>
            <a:pPr marL="1657350" lvl="3" indent="-285750" algn="l">
              <a:buFontTx/>
              <a:buChar char="-"/>
            </a:pPr>
            <a:r>
              <a:rPr lang="en-US" sz="1400" baseline="0" dirty="0" smtClean="0"/>
              <a:t>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IndexPost_ShouldRedirectTo_Step2()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 controller = new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loggingServiceFake</a:t>
            </a:r>
            <a:r>
              <a:rPr lang="en-US" sz="1200" kern="1200" dirty="0" smtClean="0">
                <a:solidFill>
                  <a:schemeClr val="tx1"/>
                </a:solidFill>
                <a:latin typeface="+mn-lt"/>
                <a:ea typeface="+mn-ea"/>
                <a:cs typeface="+mn-cs"/>
              </a:rPr>
              <a:t>, _</a:t>
            </a:r>
            <a:r>
              <a:rPr lang="en-US" sz="1200" kern="1200" dirty="0" err="1" smtClean="0">
                <a:solidFill>
                  <a:schemeClr val="tx1"/>
                </a:solidFill>
                <a:latin typeface="+mn-lt"/>
                <a:ea typeface="+mn-ea"/>
                <a:cs typeface="+mn-cs"/>
              </a:rPr>
              <a:t>customerServiceFake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ActionResult</a:t>
            </a:r>
            <a:r>
              <a:rPr lang="en-US" sz="1200" kern="1200" dirty="0" smtClean="0">
                <a:solidFill>
                  <a:schemeClr val="tx1"/>
                </a:solidFill>
                <a:latin typeface="+mn-lt"/>
                <a:ea typeface="+mn-ea"/>
                <a:cs typeface="+mn-cs"/>
              </a:rPr>
              <a:t> result = </a:t>
            </a:r>
            <a:r>
              <a:rPr lang="en-US" sz="1200" kern="1200" dirty="0" err="1" smtClean="0">
                <a:solidFill>
                  <a:schemeClr val="tx1"/>
                </a:solidFill>
                <a:latin typeface="+mn-lt"/>
                <a:ea typeface="+mn-ea"/>
                <a:cs typeface="+mn-cs"/>
              </a:rPr>
              <a:t>controller.Index</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 {Id = 1});</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result.AssertActionRedirect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ToAction</a:t>
            </a:r>
            <a:r>
              <a:rPr lang="en-US" sz="1200" kern="1200" dirty="0" smtClean="0">
                <a:solidFill>
                  <a:schemeClr val="tx1"/>
                </a:solidFill>
                <a:latin typeface="+mn-lt"/>
                <a:ea typeface="+mn-ea"/>
                <a:cs typeface="+mn-cs"/>
              </a:rPr>
              <a:t>("Step2");</a:t>
            </a:r>
          </a:p>
          <a:p>
            <a:r>
              <a:rPr lang="en-US" sz="1200" kern="1200" dirty="0" smtClean="0">
                <a:solidFill>
                  <a:schemeClr val="tx1"/>
                </a:solidFill>
                <a:latin typeface="+mn-lt"/>
                <a:ea typeface="+mn-ea"/>
                <a:cs typeface="+mn-cs"/>
              </a:rPr>
              <a:t>	}</a:t>
            </a:r>
            <a:endParaRPr lang="en-US" sz="2000"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a:t>
            </a:r>
          </a:p>
          <a:p>
            <a:pPr marL="285750" lvl="0" indent="-285750" algn="l">
              <a:buFontTx/>
              <a:buChar char="-"/>
            </a:pPr>
            <a:r>
              <a:rPr lang="en-US" sz="1400" baseline="0" dirty="0" smtClean="0"/>
              <a:t>Can get very complicated </a:t>
            </a:r>
          </a:p>
          <a:p>
            <a:pPr marL="285750" lvl="0" indent="-285750" algn="l">
              <a:buFontTx/>
              <a:buChar char="-"/>
            </a:pPr>
            <a:r>
              <a:rPr lang="en-US" sz="1400" baseline="0" dirty="0" smtClean="0"/>
              <a:t>Luckily they can be tested</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Another function of MVCContrib Test Helper</a:t>
            </a:r>
          </a:p>
          <a:p>
            <a:pPr marL="800100" lvl="1" indent="-342900" algn="l">
              <a:buFont typeface="Arial" pitchFamily="34" charset="0"/>
              <a:buAutoNum type="arabicPeriod"/>
            </a:pPr>
            <a:r>
              <a:rPr lang="en-US" sz="1400" baseline="0" dirty="0" smtClean="0"/>
              <a:t>Pull up </a:t>
            </a:r>
            <a:r>
              <a:rPr lang="en-US" sz="1400" baseline="0" dirty="0" err="1" smtClean="0"/>
              <a:t>RouteConfig.cs</a:t>
            </a:r>
            <a:endParaRPr lang="en-US" sz="1400" baseline="0" dirty="0" smtClean="0"/>
          </a:p>
          <a:p>
            <a:pPr marL="800100" lvl="1" indent="-342900" algn="l">
              <a:buFont typeface="Arial" pitchFamily="34" charset="0"/>
              <a:buAutoNum type="arabicPeriod"/>
            </a:pPr>
            <a:r>
              <a:rPr lang="en-US" sz="1400" baseline="0" dirty="0" smtClean="0"/>
              <a:t>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Already done – but tell them : Install </a:t>
            </a:r>
            <a:r>
              <a:rPr lang="en-US" sz="1400" baseline="0" dirty="0" smtClean="0"/>
              <a:t>via </a:t>
            </a:r>
            <a:r>
              <a:rPr lang="en-US" sz="1400" baseline="0" dirty="0" smtClean="0"/>
              <a:t>NuGet and </a:t>
            </a:r>
            <a:r>
              <a:rPr lang="en-US" sz="1400" b="1" baseline="0" dirty="0" smtClean="0"/>
              <a:t>Change </a:t>
            </a:r>
            <a:r>
              <a:rPr lang="en-US" sz="1400" b="1" baseline="0" dirty="0" smtClean="0"/>
              <a:t>the </a:t>
            </a:r>
            <a:r>
              <a:rPr lang="en-US" sz="1400" b="1" baseline="0" dirty="0" err="1" smtClean="0"/>
              <a:t>EmbedInteropType</a:t>
            </a:r>
            <a:r>
              <a:rPr lang="en-US" sz="1400" b="1" baseline="0" dirty="0" smtClean="0"/>
              <a:t> to FALSE</a:t>
            </a:r>
            <a:r>
              <a:rPr lang="en-US" sz="1400" b="1" baseline="0" dirty="0" smtClean="0"/>
              <a:t>!!!!!</a:t>
            </a:r>
          </a:p>
          <a:p>
            <a:pPr marL="800100" lvl="1" indent="-342900" algn="l">
              <a:buFont typeface="Arial" pitchFamily="34" charset="0"/>
              <a:buAutoNum type="arabicPeriod"/>
            </a:pPr>
            <a:r>
              <a:rPr lang="en-US" sz="1400" b="0" baseline="0" dirty="0" smtClean="0"/>
              <a:t>Create a test for “</a:t>
            </a:r>
            <a:r>
              <a:rPr lang="en-US" sz="1400" b="0"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url = “http://localhost:11074/”</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0" i="0" baseline="0" dirty="0" smtClean="0"/>
              <a:t>IE 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0" i="0" baseline="0" dirty="0" err="1" smtClean="0"/>
              <a:t>Browser.Title.ShouldEqual</a:t>
            </a:r>
            <a:r>
              <a:rPr lang="en-US" sz="1400" b="0" i="0" baseline="0" dirty="0" smtClean="0"/>
              <a:t>(“Customer Index”);</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a:t>
            </a:r>
          </a:p>
          <a:p>
            <a:pPr marL="1200150" lvl="2" indent="-285750" algn="l">
              <a:buFontTx/>
              <a:buChar char="-"/>
            </a:pPr>
            <a:r>
              <a:rPr lang="en-US" sz="1400" b="0" i="0" baseline="0" dirty="0" err="1" smtClean="0"/>
              <a:t>browser.Close</a:t>
            </a:r>
            <a:r>
              <a:rPr lang="en-US" sz="1400" b="0" i="0" baseline="0" dirty="0" smtClean="0"/>
              <a:t>();</a:t>
            </a:r>
          </a:p>
          <a:p>
            <a:pPr marL="1200150" lvl="2" indent="-285750" algn="l">
              <a:buFontTx/>
              <a:buChar char="-"/>
            </a:pPr>
            <a:r>
              <a:rPr lang="en-US" sz="1400" b="0" i="0" baseline="0" dirty="0" err="1" smtClean="0"/>
              <a:t>browser.Dispose</a:t>
            </a:r>
            <a:r>
              <a:rPr lang="en-US" sz="1400" b="0"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CustomerIndex_ShouldContain_DisplayFor_FirstName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browser.Label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firstName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Exists.ShouldBeTrue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Clicking_Next_ShouldDisplayThe_Step2Page()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browser.Button</a:t>
            </a:r>
            <a:r>
              <a:rPr lang="en-US" sz="1200" kern="1200" dirty="0" smtClean="0">
                <a:solidFill>
                  <a:schemeClr val="tx1"/>
                </a:solidFill>
                <a:latin typeface="+mn-lt"/>
                <a:ea typeface="+mn-ea"/>
                <a:cs typeface="+mn-cs"/>
              </a:rPr>
              <a:t>("next").Click();</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browser.Title.ShouldEqual</a:t>
            </a:r>
            <a:r>
              <a:rPr lang="en-US" sz="1200" kern="1200" dirty="0" smtClean="0">
                <a:solidFill>
                  <a:schemeClr val="tx1"/>
                </a:solidFill>
                <a:latin typeface="+mn-lt"/>
                <a:ea typeface="+mn-ea"/>
                <a:cs typeface="+mn-cs"/>
              </a:rPr>
              <a:t>("Step 2");</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thub.com/kburnell/TestDriving.NET"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8601"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Engineer</a:t>
            </a: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Web MVP</a:t>
            </a:r>
          </a:p>
          <a:p>
            <a:r>
              <a:rPr lang="en-US" sz="2400" dirty="0" smtClean="0"/>
              <a:t>Senior Software Engineer at Skyline Technologies</a:t>
            </a:r>
          </a:p>
          <a:p>
            <a:r>
              <a:rPr lang="en-US" sz="2400" dirty="0" smtClean="0"/>
              <a:t>Been developing software for over 15 years</a:t>
            </a:r>
          </a:p>
          <a:p>
            <a:r>
              <a:rPr lang="en-US" sz="2400" dirty="0" smtClean="0"/>
              <a:t>Primary focus on the Microsoft stack.</a:t>
            </a:r>
          </a:p>
          <a:p>
            <a:r>
              <a:rPr lang="en-US" sz="2400" dirty="0" smtClean="0"/>
              <a:t>Spend majority of time developing Web *stuff*.</a:t>
            </a:r>
          </a:p>
          <a:p>
            <a:r>
              <a:rPr lang="en-US" sz="2400" dirty="0" smtClean="0"/>
              <a:t>Consulting for last 10 years.</a:t>
            </a:r>
          </a:p>
          <a:p>
            <a:r>
              <a:rPr lang="en-US" sz="2400" dirty="0" smtClean="0"/>
              <a:t>National Speaker</a:t>
            </a:r>
          </a:p>
          <a:p>
            <a:r>
              <a:rPr lang="en-US" sz="2400" dirty="0" smtClean="0"/>
              <a:t>MSDN Author</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a:t>
            </a:r>
            <a:r>
              <a:rPr lang="en-US" sz="2400" kern="0" dirty="0" smtClean="0">
                <a:solidFill>
                  <a:srgbClr val="000000"/>
                </a:solidFill>
              </a:rPr>
              <a:t>Test Dummies</a:t>
            </a:r>
            <a:endParaRPr lang="en-US" sz="2400" kern="0" dirty="0" smtClean="0">
              <a:solidFill>
                <a:srgbClr val="000000"/>
              </a:solidFill>
            </a:endParaRPr>
          </a:p>
          <a:p>
            <a:pPr lvl="0"/>
            <a:r>
              <a:rPr lang="en-US" sz="2400" kern="0" dirty="0" smtClean="0">
                <a:solidFill>
                  <a:srgbClr val="000000"/>
                </a:solidFill>
              </a:rPr>
              <a:t>MVC</a:t>
            </a:r>
          </a:p>
          <a:p>
            <a:pPr lvl="0"/>
            <a:r>
              <a:rPr lang="en-US" sz="2400" kern="0" dirty="0" smtClean="0">
                <a:solidFill>
                  <a:srgbClr val="000000"/>
                </a:solidFill>
              </a:rPr>
              <a:t>Controllers: Isolating and </a:t>
            </a:r>
            <a:r>
              <a:rPr lang="en-US" sz="2400" kern="0" dirty="0" smtClean="0">
                <a:solidFill>
                  <a:srgbClr val="000000"/>
                </a:solidFill>
              </a:rPr>
              <a:t>testing</a:t>
            </a:r>
          </a:p>
          <a:p>
            <a:pPr lvl="0"/>
            <a:r>
              <a:rPr lang="en-US" sz="2400" kern="0" dirty="0" smtClean="0">
                <a:solidFill>
                  <a:srgbClr val="000000"/>
                </a:solidFill>
              </a:rPr>
              <a:t>Automated UI Testing</a:t>
            </a:r>
            <a:endParaRPr lang="en-US" sz="2400" kern="0" dirty="0" smtClean="0">
              <a:solidFill>
                <a:srgbClr val="000000"/>
              </a:solidFill>
            </a:endParaRP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endParaRPr lang="en-US" sz="2400" dirty="0" smtClean="0"/>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a:t>
            </a:r>
            <a:r>
              <a:rPr lang="en-US" dirty="0" smtClean="0">
                <a:solidFill>
                  <a:schemeClr val="accent2"/>
                </a:solidFill>
              </a:rPr>
              <a:t>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Supports all </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Code, and Notes On </a:t>
            </a:r>
            <a:r>
              <a:rPr lang="en-US" dirty="0" err="1" smtClean="0"/>
              <a:t>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http://www.github.com/kburnell/TestDriving.NET</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400" dirty="0" smtClean="0"/>
              <a:t>(</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2.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3.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4.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KB_SkylineTemplate</Template>
  <TotalTime>8431</TotalTime>
  <Words>2710</Words>
  <Application>Microsoft Office PowerPoint</Application>
  <PresentationFormat>Custom</PresentationFormat>
  <Paragraphs>572</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Code, and Notes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259</cp:revision>
  <dcterms:created xsi:type="dcterms:W3CDTF">2012-04-03T13:40:37Z</dcterms:created>
  <dcterms:modified xsi:type="dcterms:W3CDTF">2012-07-06T20:03:27Z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